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9" r:id="rId4"/>
    <p:sldId id="275" r:id="rId5"/>
    <p:sldId id="263" r:id="rId6"/>
    <p:sldId id="260" r:id="rId7"/>
    <p:sldId id="264" r:id="rId8"/>
    <p:sldId id="269" r:id="rId9"/>
    <p:sldId id="268" r:id="rId10"/>
    <p:sldId id="272" r:id="rId11"/>
    <p:sldId id="273" r:id="rId12"/>
    <p:sldId id="267" r:id="rId13"/>
    <p:sldId id="280" r:id="rId14"/>
    <p:sldId id="281" r:id="rId15"/>
    <p:sldId id="282" r:id="rId16"/>
    <p:sldId id="283" r:id="rId17"/>
    <p:sldId id="274" r:id="rId18"/>
    <p:sldId id="284" r:id="rId19"/>
    <p:sldId id="265" r:id="rId20"/>
    <p:sldId id="261" r:id="rId21"/>
    <p:sldId id="266" r:id="rId22"/>
    <p:sldId id="270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3" autoAdjust="0"/>
    <p:restoredTop sz="94660"/>
  </p:normalViewPr>
  <p:slideViewPr>
    <p:cSldViewPr snapToGrid="0">
      <p:cViewPr>
        <p:scale>
          <a:sx n="93" d="100"/>
          <a:sy n="93" d="100"/>
        </p:scale>
        <p:origin x="6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8D7B40-71F4-6643-BBA7-6F15D4C62CFC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4762CC-B174-924F-A959-17F24BE6EF0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161D77-DA42-0E4D-AA32-C2E1181A13B7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FD1460-5F4F-0E42-AF5B-94DBB77DF10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relatively low rate, unreliable, nodes are highly mobile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3C92CC8-7E75-864B-BC8A-CDD76A5E7CA1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CCBD85-44D2-C047-9585-2AC60F3F36B1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08955-087A-E143-91A4-4350C329C0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19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2E71A2-4EDD-684A-B726-9D49A340667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AB06D-B32D-1B47-87C3-8F6BCDFB8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82832C-03E8-0E4B-A44C-E33E76309671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4DCEC-7271-3648-BFF2-42D2D23EC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05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C7E5A75-3EF9-7747-9D80-673BA4C4F15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F2E0ADF8-235E-9A44-87BD-4FEC64F16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22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B2AAE7C-0E1A-6C47-9D98-5FC613114C8D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F1AC07B-22BE-8C44-A002-888334F7F0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4D3AADE-735B-2F46-BE6C-5B2C3C25B9B2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5B23028-33B3-B845-BF81-0F19DDDBB1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609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60DA9F1-D02C-0B4E-9374-37463F5FD45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72520EB-86FB-704E-9FBD-53E8D7F54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98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6F0FB61-C0D9-7245-AAD8-459E0B78ACD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A39BFE7-142A-DF4A-A870-6D222D291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68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5C8D778-78AE-E04D-968F-081191FECE63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6C58F7A-ED39-EC40-8DA9-B9F594DD6D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324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F6E5D0B-0D5B-024B-8EE5-6984418D4C73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F417635-7272-B84C-8769-02739F181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6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27E6482-7686-E94A-B175-7FCD7F30155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1B7778C-3345-0043-9CF0-A27400531E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46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E261BA-5AB8-C740-A57C-1936C3BECB5C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1775C-5496-2F4C-86C8-FC3C7E807E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617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3CD37D3C-2CEF-194E-8299-3A4002E27B0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16B1309-C649-F949-A0CD-F0FD96CB9E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091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C439535-8C4F-4F49-893D-CCB17B0EBA3E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D7BB60F1-28A3-0B41-BF7D-B1AB560433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425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E53A1AE-7E0A-CA42-A0FB-63A86C67CBA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865A7EB-88F0-1545-95AB-82D607997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4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2A45D7-22C4-154B-8E56-3E4DE317809E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A2E5F-61D8-4F47-8BB6-3C1ABD4BC1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52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2C05BB-D24C-6143-ACE1-8658903B9734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660F2-3A12-564C-AD83-AF4D9B37C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49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23871-C03F-DC4B-AE50-6046B9628AB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96BEF-16C7-6B49-87BE-71700C034D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8911D7-5F54-A649-82E2-65890FF3AEAA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BF20B-8628-5945-9E75-4A94DAADB1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1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0DA961-049D-5B4E-9FB8-4D73B59DDE62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52F41-06C2-FF4B-8986-EFDA719E8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74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E95C-BD1A-C34F-A4EA-AC78E8627F36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4B1E4-02DB-0E4D-A160-D684A0803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6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C3FE3F-5300-B844-AE99-CE3F1D6CA344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DDD92-C099-2C48-80E0-0B7AE1593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38BE7261-5E48-DB47-8466-860C3DD08618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6952A9D-75CD-7C4D-94CC-A4BC8EDB52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8A591AD-CDA5-C742-A1D1-E131DEE42C17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B0F459D-EABA-3F46-A2AA-D728155DF06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75" y="917575"/>
            <a:ext cx="9144000" cy="24272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Supercomputing 2016 Network Architecture and Demonstrations</a:t>
            </a:r>
            <a:endParaRPr lang="en-US" dirty="0"/>
          </a:p>
        </p:txBody>
      </p:sp>
      <p:sp>
        <p:nvSpPr>
          <p:cNvPr id="27650" name="Subtitle 2"/>
          <p:cNvSpPr>
            <a:spLocks noGrp="1"/>
          </p:cNvSpPr>
          <p:nvPr>
            <p:ph type="subTitle" idx="1"/>
          </p:nvPr>
        </p:nvSpPr>
        <p:spPr>
          <a:xfrm>
            <a:off x="1524000" y="4389438"/>
            <a:ext cx="9144000" cy="13144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Version: 11/3/16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241300" y="942975"/>
            <a:ext cx="117808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End-to-end orchestration </a:t>
            </a:r>
            <a:r>
              <a:rPr lang="en-GB" altLang="en-US" sz="2000">
                <a:latin typeface="Arial" charset="0"/>
              </a:rPr>
              <a:t>of data flows involving multiple host groups at different domains,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RESTFul-API: </a:t>
            </a:r>
            <a:r>
              <a:rPr lang="en-GB" altLang="en-US" sz="2000">
                <a:latin typeface="Arial" charset="0"/>
              </a:rPr>
              <a:t>allow users submit and manage transfer request through different interface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ALTO: </a:t>
            </a:r>
            <a:r>
              <a:rPr lang="en-GB" altLang="en-US" sz="2000">
                <a:latin typeface="Arial" charset="0"/>
              </a:rPr>
              <a:t>collect minimal, real-time network information from different domains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ExaO Scheduler: </a:t>
            </a:r>
            <a:r>
              <a:rPr lang="en-GB" altLang="en-US" sz="2000">
                <a:latin typeface="Arial" charset="0"/>
              </a:rPr>
              <a:t>centralized, efficient file-level source and rate co-scheduling 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FDT: </a:t>
            </a:r>
            <a:r>
              <a:rPr lang="en-GB" altLang="en-US" sz="2000">
                <a:latin typeface="Arial" charset="0"/>
              </a:rPr>
              <a:t>efficient data transfer tools on end hosts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Monalisa: </a:t>
            </a:r>
            <a:r>
              <a:rPr lang="en-GB" altLang="en-US" sz="2000">
                <a:latin typeface="Arial" charset="0"/>
              </a:rPr>
              <a:t>Distributed monitoring infrastructure for real time monitoring each flow, transfer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Minimally invasive change on end host groups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Real-time, dynamic resource allocation under the existence of other network traffic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Not CMS or HEP specific, </a:t>
            </a:r>
            <a:r>
              <a:rPr lang="en-GB" altLang="en-US" sz="2000">
                <a:latin typeface="Arial" charset="0"/>
              </a:rPr>
              <a:t>hence support any data intensive sciences.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Dataset distribution from one site to </a:t>
            </a:r>
            <a:r>
              <a:rPr lang="en-GB" altLang="en-US" sz="2000" b="1">
                <a:latin typeface="Arial" charset="0"/>
              </a:rPr>
              <a:t>N </a:t>
            </a:r>
            <a:r>
              <a:rPr lang="en-GB" altLang="en-US" sz="2000">
                <a:latin typeface="Arial" charset="0"/>
              </a:rPr>
              <a:t>sites: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~100% link utilization </a:t>
            </a:r>
            <a:r>
              <a:rPr lang="en-GB" altLang="en-US" sz="2000">
                <a:latin typeface="Arial" charset="0"/>
              </a:rPr>
              <a:t>in the testbed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>
                <a:latin typeface="Arial" charset="0"/>
              </a:rPr>
              <a:t>N times faster than dataset-level transfer scheduling</a:t>
            </a:r>
            <a:endParaRPr lang="en-GB" altLang="en-US" sz="2000" b="1">
              <a:latin typeface="Arial" charset="0"/>
            </a:endParaRPr>
          </a:p>
        </p:txBody>
      </p:sp>
      <p:sp>
        <p:nvSpPr>
          <p:cNvPr id="36866" name="Rectangle 54"/>
          <p:cNvSpPr>
            <a:spLocks noChangeArrowheads="1"/>
          </p:cNvSpPr>
          <p:nvPr/>
        </p:nvSpPr>
        <p:spPr bwMode="auto">
          <a:xfrm>
            <a:off x="2341563" y="190500"/>
            <a:ext cx="72183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987425" y="215900"/>
            <a:ext cx="10515600" cy="688975"/>
          </a:xfrm>
        </p:spPr>
        <p:txBody>
          <a:bodyPr/>
          <a:lstStyle/>
          <a:p>
            <a:pPr algn="ctr" eaLnBrk="1" hangingPunct="1"/>
            <a:r>
              <a:rPr lang="en-US" altLang="en-US" sz="3600" b="1" u="sng"/>
              <a:t>New Tools</a:t>
            </a:r>
            <a:endParaRPr lang="en-US" altLang="en-US" sz="3600" b="1" i="1" u="sng"/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975975" cy="4492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2400"/>
              <a:t>Powerful state of the art, generic tools to substantially simplify SDN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665163" y="2320925"/>
            <a:ext cx="5138737" cy="15684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(low level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Low-level, complex OpenFlow rule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Programmer can define only at flow level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Specific access control allowing only hosts partition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9875" y="2305050"/>
            <a:ext cx="5270500" cy="157003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Maple programming (high-level programming)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High-level, completely south-bound agnostic, cross-layer programming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sees (logically) each and every packet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Integrated access control supporting per-user or role based programming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867400" y="2616200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9875" y="3878263"/>
            <a:ext cx="5270500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(automation function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execution dependency tracking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cleanup, re-execution (intent ++)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Host generic network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88" y="3903663"/>
            <a:ext cx="5138737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 (raw data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Complex, manual tracking of execution dependency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Manual cleanup, re-execute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Designed directly on raw data store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67400" y="4322763"/>
            <a:ext cx="75565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988" y="4964113"/>
            <a:ext cx="11228387" cy="3397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1600" dirty="0"/>
              <a:t>Data Store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5163" y="1458913"/>
            <a:ext cx="5138737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(manual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Complex, manual maven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19875" y="1443038"/>
            <a:ext cx="5270500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Web IDE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Web-based automatic generation of projects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focuses only on key aspect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67400" y="1754188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grpSp>
        <p:nvGrpSpPr>
          <p:cNvPr id="37901" name="Group 15"/>
          <p:cNvGrpSpPr>
            <a:grpSpLocks/>
          </p:cNvGrpSpPr>
          <p:nvPr/>
        </p:nvGrpSpPr>
        <p:grpSpPr bwMode="auto">
          <a:xfrm>
            <a:off x="3536950" y="5303838"/>
            <a:ext cx="3033713" cy="881062"/>
            <a:chOff x="2168687" y="4216547"/>
            <a:chExt cx="3548117" cy="1321531"/>
          </a:xfrm>
        </p:grpSpPr>
        <p:cxnSp>
          <p:nvCxnSpPr>
            <p:cNvPr id="37909" name="Straight Arrow Connector 16"/>
            <p:cNvCxnSpPr>
              <a:cxnSpLocks noChangeShapeType="1"/>
            </p:cNvCxnSpPr>
            <p:nvPr/>
          </p:nvCxnSpPr>
          <p:spPr bwMode="auto">
            <a:xfrm flipH="1" flipV="1">
              <a:off x="2168687" y="4272199"/>
              <a:ext cx="1768982" cy="12658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0" name="Straight Arrow Connector 17"/>
            <p:cNvCxnSpPr>
              <a:cxnSpLocks noChangeShapeType="1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902" name="Group 18"/>
          <p:cNvGrpSpPr>
            <a:grpSpLocks/>
          </p:cNvGrpSpPr>
          <p:nvPr/>
        </p:nvGrpSpPr>
        <p:grpSpPr bwMode="auto">
          <a:xfrm>
            <a:off x="5091113" y="5303838"/>
            <a:ext cx="3836987" cy="922337"/>
            <a:chOff x="4236080" y="4656501"/>
            <a:chExt cx="3837507" cy="922579"/>
          </a:xfrm>
        </p:grpSpPr>
        <p:cxnSp>
          <p:nvCxnSpPr>
            <p:cNvPr id="37907" name="Straight Arrow Connector 19"/>
            <p:cNvCxnSpPr>
              <a:cxnSpLocks noChangeShapeType="1"/>
            </p:cNvCxnSpPr>
            <p:nvPr/>
          </p:nvCxnSpPr>
          <p:spPr bwMode="auto">
            <a:xfrm flipH="1">
              <a:off x="4236080" y="4692891"/>
              <a:ext cx="3837507" cy="84518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8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5856946" y="4656501"/>
              <a:ext cx="2216641" cy="9225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7903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6175375"/>
            <a:ext cx="1444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4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6184900"/>
            <a:ext cx="1446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63575" y="5317403"/>
            <a:ext cx="2873375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Ad hoc flow rule installation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9700" y="5302250"/>
            <a:ext cx="2873375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Schedule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Consistent, optimized flow-mod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787525" y="239713"/>
            <a:ext cx="8802688" cy="554037"/>
          </a:xfrm>
        </p:spPr>
        <p:txBody>
          <a:bodyPr/>
          <a:lstStyle/>
          <a:p>
            <a:r>
              <a:rPr lang="en-US" altLang="en-US" sz="2400"/>
              <a:t>High-level SDN Programming Abstraction: Function Store (Details; skip)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03375" y="1757363"/>
            <a:ext cx="3230563" cy="10779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kern="0" baseline="-2500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Document 3"/>
          <p:cNvSpPr/>
          <p:nvPr/>
        </p:nvSpPr>
        <p:spPr>
          <a:xfrm>
            <a:off x="1831273" y="1968150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38918" name="Shape 167"/>
          <p:cNvSpPr txBox="1">
            <a:spLocks/>
          </p:cNvSpPr>
          <p:nvPr/>
        </p:nvSpPr>
        <p:spPr bwMode="auto">
          <a:xfrm>
            <a:off x="5046663" y="1552575"/>
            <a:ext cx="5259387" cy="4645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1333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101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public void </a:t>
            </a: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QoSRouting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src, </a:t>
            </a: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/>
            </a:r>
            <a:b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</a:b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  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dst, int requiredBw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srcNode, dstNode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mapToNode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(src, dst);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topology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readTopology()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endParaRPr lang="mr-IN" altLang="en-US" sz="1400" b="1">
              <a:solidFill>
                <a:srgbClr val="000000"/>
              </a:solidFill>
              <a:latin typeface="Consolas" charset="0"/>
              <a:ea typeface="Consolas" charset="0"/>
              <a:cs typeface="Consolas" charset="0"/>
              <a:sym typeface="Consola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pq.add(srcNode);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while (!pq.isEmpty())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n = pq.pop();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(bw_src(n) &lt; requiredBw)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failure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(n == dstNode)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writeRoute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src, dst, 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path)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for (e(n-&gt;m):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n.neighbors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if (min(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e.bw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, bw_src(n)) &gt; bw_src(m))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updateBw(m, min(e.bw, bw_src(n)));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...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return failure</a:t>
            </a: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}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617663" y="3041650"/>
            <a:ext cx="3216275" cy="315595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Allow generic functions</a:t>
            </a:r>
          </a:p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Automatically track data dependency</a:t>
            </a:r>
          </a:p>
          <a:p>
            <a:pPr marL="342900" lvl="2" indent="-342900">
              <a:defRPr/>
            </a:pPr>
            <a:r>
              <a:rPr lang="en-US" altLang="ja-JP" dirty="0" smtClean="0">
                <a:cs typeface="ＭＳ Ｐゴシック" charset="0"/>
              </a:rPr>
              <a:t>Automatic clean up, reschedule,  and </a:t>
            </a:r>
            <a:br>
              <a:rPr lang="en-US" altLang="ja-JP" dirty="0" smtClean="0">
                <a:cs typeface="ＭＳ Ｐゴシック" charset="0"/>
              </a:rPr>
            </a:br>
            <a:r>
              <a:rPr lang="en-US" altLang="ja-JP" dirty="0" smtClean="0">
                <a:cs typeface="ＭＳ Ｐゴシック" charset="0"/>
              </a:rPr>
              <a:t>re-execute after dependent data changes (achieve intent)</a:t>
            </a:r>
          </a:p>
        </p:txBody>
      </p:sp>
      <p:sp>
        <p:nvSpPr>
          <p:cNvPr id="12" name="Document 11"/>
          <p:cNvSpPr/>
          <p:nvPr/>
        </p:nvSpPr>
        <p:spPr>
          <a:xfrm>
            <a:off x="2794658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13" name="Document 12"/>
          <p:cNvSpPr/>
          <p:nvPr/>
        </p:nvSpPr>
        <p:spPr>
          <a:xfrm>
            <a:off x="3839684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title"/>
          </p:nvPr>
        </p:nvSpPr>
        <p:spPr>
          <a:xfrm>
            <a:off x="1905000" y="561975"/>
            <a:ext cx="8588375" cy="769938"/>
          </a:xfrm>
        </p:spPr>
        <p:txBody>
          <a:bodyPr/>
          <a:lstStyle/>
          <a:p>
            <a:r>
              <a:rPr lang="en-US" altLang="en-US" sz="2800"/>
              <a:t>High-level SDN Programming Abstraction: Maple Programming (Details; Skip)</a:t>
            </a:r>
          </a:p>
        </p:txBody>
      </p:sp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2674938" y="2638425"/>
            <a:ext cx="4051300" cy="2647950"/>
            <a:chOff x="5308600" y="4744155"/>
            <a:chExt cx="2720621" cy="1471812"/>
          </a:xfrm>
        </p:grpSpPr>
        <p:pic>
          <p:nvPicPr>
            <p:cNvPr id="39944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0" y="4744155"/>
              <a:ext cx="2720621" cy="147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9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9945" name="Straight Arrow Connector 5"/>
            <p:cNvCxnSpPr>
              <a:cxnSpLocks noChangeShapeType="1"/>
            </p:cNvCxnSpPr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Freeform 6"/>
            <p:cNvSpPr/>
            <p:nvPr/>
          </p:nvSpPr>
          <p:spPr>
            <a:xfrm>
              <a:off x="5687056" y="5039753"/>
              <a:ext cx="1706785" cy="959148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2216150"/>
            <a:ext cx="2006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Consider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each pkt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as a </a:t>
            </a:r>
            <a:r>
              <a:rPr lang="en-US" altLang="en-US" sz="2400">
                <a:solidFill>
                  <a:srgbClr val="FF0000"/>
                </a:solidFill>
                <a:latin typeface="Arial" charset="0"/>
              </a:rPr>
              <a:t>request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6238" y="3624263"/>
            <a:ext cx="3941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as a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single virtual server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26238" y="4764088"/>
            <a:ext cx="3941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(</a:t>
            </a:r>
            <a:r>
              <a:rPr lang="en-US" altLang="en-US" sz="2000" b="1" i="1">
                <a:solidFill>
                  <a:srgbClr val="C00000"/>
                </a:solidFill>
                <a:latin typeface="Arial" charset="0"/>
              </a:rPr>
              <a:t>logically</a:t>
            </a:r>
            <a:r>
              <a:rPr lang="en-US" altLang="en-US" sz="2000">
                <a:latin typeface="Arial" charset="0"/>
              </a:rPr>
              <a:t>)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invoked on each new pkt</a:t>
            </a:r>
            <a:r>
              <a:rPr lang="en-US" altLang="en-US" sz="2000">
                <a:latin typeface="Arial" charset="0"/>
              </a:rPr>
              <a:t>, returning how net handles that request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26238" y="4024313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expressed in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general purpose language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726238" y="5729288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Realization of return is opaque</a:t>
            </a:r>
            <a:r>
              <a:rPr lang="en-US" altLang="en-US" sz="2000">
                <a:latin typeface="Arial" charset="0"/>
              </a:rPr>
              <a:t>, computed by system</a:t>
            </a:r>
            <a:endParaRPr lang="en-US" altLang="en-US" sz="200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2"/>
          <p:cNvSpPr>
            <a:spLocks noGrp="1"/>
          </p:cNvSpPr>
          <p:nvPr>
            <p:ph type="title"/>
          </p:nvPr>
        </p:nvSpPr>
        <p:spPr>
          <a:xfrm>
            <a:off x="1981200" y="1177925"/>
            <a:ext cx="8229600" cy="606425"/>
          </a:xfrm>
        </p:spPr>
        <p:txBody>
          <a:bodyPr/>
          <a:lstStyle/>
          <a:p>
            <a:r>
              <a:rPr lang="en-US" altLang="en-US" sz="3200"/>
              <a:t>Example Maple Program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2014538" y="2073275"/>
            <a:ext cx="8391525" cy="4295775"/>
          </a:xfrm>
          <a:prstGeom prst="rect">
            <a:avLst/>
          </a:prstGeom>
          <a:noFill/>
          <a:ln w="12700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tabLst>
                <a:tab pos="20955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void 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p)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solidFill>
                  <a:srgbClr val="FFFFFF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!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altLang="en-US" sz="1600">
                <a:solidFill>
                  <a:srgbClr val="786DC4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) ) p.route = null;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sedp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ipSrc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dedp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ipDst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int          rate = p.te.</a:t>
            </a:r>
            <a:r>
              <a:rPr lang="en-US" altLang="en-US" sz="1600" b="1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vRate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(); // custom protocol</a:t>
            </a:r>
            <a:b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</a:b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QoSRoute qr = routingAlg(sedp, dedp, rate);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p.route = qr.route; p.vrate = qr.rate;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QoSRoute routingAlg(EndpointProp s, EndpointProp d, int r)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allowedRate(s, d) &lt; r )        // authorization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 r = allowedRate(s, d);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return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QoSRouting(s, d, r);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05475" y="161925"/>
            <a:ext cx="1957388" cy="1016000"/>
          </a:xfrm>
          <a:prstGeom prst="wedgeRoundRectCallout">
            <a:avLst>
              <a:gd name="adj1" fmla="val -130290"/>
              <a:gd name="adj2" fmla="val 1599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Per-packet programming model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39100" y="1844675"/>
            <a:ext cx="2171700" cy="1016000"/>
          </a:xfrm>
          <a:prstGeom prst="wedgeRoundRectCallout">
            <a:avLst>
              <a:gd name="adj1" fmla="val -126121"/>
              <a:gd name="adj2" fmla="val 1117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Standard+Custom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protocols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120063" y="4100513"/>
            <a:ext cx="2171700" cy="1016000"/>
          </a:xfrm>
          <a:prstGeom prst="wedgeRoundRectCallout">
            <a:avLst>
              <a:gd name="adj1" fmla="val -78001"/>
              <a:gd name="adj2" fmla="val -296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Meta header to control cross layers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77013" y="5673725"/>
            <a:ext cx="3095625" cy="1016000"/>
          </a:xfrm>
          <a:prstGeom prst="wedgeRoundRectCallout">
            <a:avLst>
              <a:gd name="adj1" fmla="val -138151"/>
              <a:gd name="adj2" fmla="val -1742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Unspecified realization: Source-routing, compile, </a:t>
            </a:r>
            <a:r>
              <a:rPr lang="en-US" sz="2000"/>
              <a:t>or on-demand </a:t>
            </a:r>
            <a:r>
              <a:rPr lang="en-US" sz="2000" dirty="0"/>
              <a:t>at switches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2"/>
          <p:cNvSpPr>
            <a:spLocks noGrp="1"/>
          </p:cNvSpPr>
          <p:nvPr>
            <p:ph type="title"/>
          </p:nvPr>
        </p:nvSpPr>
        <p:spPr>
          <a:xfrm>
            <a:off x="1920875" y="446088"/>
            <a:ext cx="8588375" cy="769937"/>
          </a:xfrm>
        </p:spPr>
        <p:txBody>
          <a:bodyPr/>
          <a:lstStyle/>
          <a:p>
            <a:r>
              <a:rPr lang="en-US" altLang="en-US" sz="2800"/>
              <a:t>IDE Features (Details, with a screenshot, use callout to label key components/features; Skip)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442913" y="2620963"/>
            <a:ext cx="3013075" cy="836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34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 dirty="0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4035" name="Shape 55"/>
          <p:cNvSpPr>
            <a:spLocks noChangeArrowheads="1"/>
          </p:cNvSpPr>
          <p:nvPr/>
        </p:nvSpPr>
        <p:spPr bwMode="auto">
          <a:xfrm>
            <a:off x="1854200" y="4348163"/>
            <a:ext cx="1665288" cy="469900"/>
          </a:xfrm>
          <a:prstGeom prst="rightArrow">
            <a:avLst>
              <a:gd name="adj1" fmla="val 50000"/>
              <a:gd name="adj2" fmla="val 50156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4036" name="Shape 57"/>
          <p:cNvCxnSpPr>
            <a:cxnSpLocks noChangeShapeType="1"/>
          </p:cNvCxnSpPr>
          <p:nvPr/>
        </p:nvCxnSpPr>
        <p:spPr bwMode="auto">
          <a:xfrm rot="10800000">
            <a:off x="6824663" y="2986088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37" name="Shape 63"/>
          <p:cNvSpPr>
            <a:spLocks noChangeArrowheads="1"/>
          </p:cNvSpPr>
          <p:nvPr/>
        </p:nvSpPr>
        <p:spPr bwMode="auto">
          <a:xfrm>
            <a:off x="10452100" y="4395788"/>
            <a:ext cx="1381125" cy="461962"/>
          </a:xfrm>
          <a:prstGeom prst="rightArrow">
            <a:avLst>
              <a:gd name="adj1" fmla="val 50000"/>
              <a:gd name="adj2" fmla="val 50022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grpSp>
        <p:nvGrpSpPr>
          <p:cNvPr id="44038" name="Group 21"/>
          <p:cNvGrpSpPr>
            <a:grpSpLocks/>
          </p:cNvGrpSpPr>
          <p:nvPr/>
        </p:nvGrpSpPr>
        <p:grpSpPr bwMode="auto">
          <a:xfrm>
            <a:off x="5170488" y="1379538"/>
            <a:ext cx="3363912" cy="1592262"/>
            <a:chOff x="4260099" y="1171548"/>
            <a:chExt cx="3365054" cy="1591275"/>
          </a:xfrm>
        </p:grpSpPr>
        <p:grpSp>
          <p:nvGrpSpPr>
            <p:cNvPr id="44065" name="Group 48"/>
            <p:cNvGrpSpPr>
              <a:grpSpLocks/>
            </p:cNvGrpSpPr>
            <p:nvPr/>
          </p:nvGrpSpPr>
          <p:grpSpPr bwMode="auto">
            <a:xfrm>
              <a:off x="4260099" y="1171548"/>
              <a:ext cx="3365054" cy="1591275"/>
              <a:chOff x="3811095" y="3137544"/>
              <a:chExt cx="3365054" cy="1591275"/>
            </a:xfrm>
          </p:grpSpPr>
          <p:sp>
            <p:nvSpPr>
              <p:cNvPr id="50" name="Shape 54"/>
              <p:cNvSpPr/>
              <p:nvPr/>
            </p:nvSpPr>
            <p:spPr>
              <a:xfrm>
                <a:off x="3811095" y="3137544"/>
                <a:ext cx="3365054" cy="1591275"/>
              </a:xfrm>
              <a:prstGeom prst="cloud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/>
              <a:lstStyle/>
              <a:p>
                <a:pPr>
                  <a:spcBef>
                    <a:spcPts val="0"/>
                  </a:spcBef>
                  <a:defRPr/>
                </a:pPr>
                <a:endParaRPr lang="en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451074" y="3932388"/>
                <a:ext cx="525641" cy="29667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Bro</a:t>
                </a:r>
              </a:p>
            </p:txBody>
          </p:sp>
          <p:sp>
            <p:nvSpPr>
              <p:cNvPr id="44070" name="Shape 61"/>
              <p:cNvSpPr txBox="1">
                <a:spLocks noChangeArrowheads="1"/>
              </p:cNvSpPr>
              <p:nvPr/>
            </p:nvSpPr>
            <p:spPr bwMode="auto">
              <a:xfrm>
                <a:off x="4783474" y="3346777"/>
                <a:ext cx="1618403" cy="38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function cloud</a:t>
                </a: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5573407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230855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</p:grpSp>
      <p:grpSp>
        <p:nvGrpSpPr>
          <p:cNvPr id="44039" name="Group 47"/>
          <p:cNvGrpSpPr>
            <a:grpSpLocks/>
          </p:cNvGrpSpPr>
          <p:nvPr/>
        </p:nvGrpSpPr>
        <p:grpSpPr bwMode="auto">
          <a:xfrm>
            <a:off x="3773488" y="3770313"/>
            <a:ext cx="6443662" cy="1870075"/>
            <a:chOff x="3875356" y="3409879"/>
            <a:chExt cx="4254254" cy="1870363"/>
          </a:xfrm>
        </p:grpSpPr>
        <p:sp>
          <p:nvSpPr>
            <p:cNvPr id="4" name="Shape 54"/>
            <p:cNvSpPr/>
            <p:nvPr/>
          </p:nvSpPr>
          <p:spPr>
            <a:xfrm>
              <a:off x="3875356" y="3409879"/>
              <a:ext cx="4254254" cy="1870363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spcBef>
                  <a:spcPts val="0"/>
                </a:spcBef>
                <a:defRPr/>
              </a:pPr>
              <a:endParaRPr lang="en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965384" y="4195812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44556" y="3648041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03007" y="4495896"/>
              <a:ext cx="269362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5613" y="3990993"/>
              <a:ext cx="270411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5" name="Straight Connector 4"/>
            <p:cNvCxnSpPr>
              <a:stCxn id="2" idx="3"/>
              <a:endCxn id="18" idx="1"/>
            </p:cNvCxnSpPr>
            <p:nvPr/>
          </p:nvCxnSpPr>
          <p:spPr>
            <a:xfrm flipV="1">
              <a:off x="5235795" y="3797289"/>
              <a:ext cx="408761" cy="547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9" idx="1"/>
            </p:cNvCxnSpPr>
            <p:nvPr/>
          </p:nvCxnSpPr>
          <p:spPr>
            <a:xfrm>
              <a:off x="5252565" y="4345060"/>
              <a:ext cx="750442" cy="300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1"/>
              <a:endCxn id="18" idx="3"/>
            </p:cNvCxnSpPr>
            <p:nvPr/>
          </p:nvCxnSpPr>
          <p:spPr>
            <a:xfrm flipH="1" flipV="1">
              <a:off x="5914966" y="3797289"/>
              <a:ext cx="1190646" cy="344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63" name="Shape 61"/>
            <p:cNvSpPr txBox="1">
              <a:spLocks noChangeArrowheads="1"/>
            </p:cNvSpPr>
            <p:nvPr/>
          </p:nvSpPr>
          <p:spPr bwMode="auto">
            <a:xfrm>
              <a:off x="4663384" y="4776171"/>
              <a:ext cx="250293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transport network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cxnSp>
          <p:nvCxnSpPr>
            <p:cNvPr id="70" name="Straight Connector 69"/>
            <p:cNvCxnSpPr>
              <a:stCxn id="70" idx="3"/>
            </p:cNvCxnSpPr>
            <p:nvPr/>
          </p:nvCxnSpPr>
          <p:spPr>
            <a:xfrm flipV="1">
              <a:off x="6164415" y="4124364"/>
              <a:ext cx="972641" cy="5684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triped Right Arrow 61"/>
          <p:cNvSpPr>
            <a:spLocks/>
          </p:cNvSpPr>
          <p:nvPr/>
        </p:nvSpPr>
        <p:spPr bwMode="auto">
          <a:xfrm>
            <a:off x="5311775" y="4386263"/>
            <a:ext cx="3394075" cy="404812"/>
          </a:xfrm>
          <a:custGeom>
            <a:avLst/>
            <a:gdLst>
              <a:gd name="T0" fmla="*/ 0 w 3394364"/>
              <a:gd name="T1" fmla="*/ 101109 h 404436"/>
              <a:gd name="T2" fmla="*/ 12639 w 3394364"/>
              <a:gd name="T3" fmla="*/ 101109 h 404436"/>
              <a:gd name="T4" fmla="*/ 12639 w 3394364"/>
              <a:gd name="T5" fmla="*/ 303327 h 404436"/>
              <a:gd name="T6" fmla="*/ 0 w 3394364"/>
              <a:gd name="T7" fmla="*/ 303327 h 404436"/>
              <a:gd name="T8" fmla="*/ 0 w 3394364"/>
              <a:gd name="T9" fmla="*/ 101109 h 404436"/>
              <a:gd name="T10" fmla="*/ 25277 w 3394364"/>
              <a:gd name="T11" fmla="*/ 101109 h 404436"/>
              <a:gd name="T12" fmla="*/ 50555 w 3394364"/>
              <a:gd name="T13" fmla="*/ 101109 h 404436"/>
              <a:gd name="T14" fmla="*/ 50555 w 3394364"/>
              <a:gd name="T15" fmla="*/ 303327 h 404436"/>
              <a:gd name="T16" fmla="*/ 25277 w 3394364"/>
              <a:gd name="T17" fmla="*/ 303327 h 404436"/>
              <a:gd name="T18" fmla="*/ 25277 w 3394364"/>
              <a:gd name="T19" fmla="*/ 101109 h 404436"/>
              <a:gd name="T20" fmla="*/ 63193 w 3394364"/>
              <a:gd name="T21" fmla="*/ 101109 h 404436"/>
              <a:gd name="T22" fmla="*/ 3192146 w 3394364"/>
              <a:gd name="T23" fmla="*/ 101109 h 404436"/>
              <a:gd name="T24" fmla="*/ 3192146 w 3394364"/>
              <a:gd name="T25" fmla="*/ 0 h 404436"/>
              <a:gd name="T26" fmla="*/ 3394364 w 3394364"/>
              <a:gd name="T27" fmla="*/ 202218 h 404436"/>
              <a:gd name="T28" fmla="*/ 3192146 w 3394364"/>
              <a:gd name="T29" fmla="*/ 404436 h 404436"/>
              <a:gd name="T30" fmla="*/ 3192146 w 3394364"/>
              <a:gd name="T31" fmla="*/ 303327 h 404436"/>
              <a:gd name="T32" fmla="*/ 63193 w 3394364"/>
              <a:gd name="T33" fmla="*/ 303327 h 404436"/>
              <a:gd name="T34" fmla="*/ 63193 w 3394364"/>
              <a:gd name="T35" fmla="*/ 101109 h 4044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394364" h="404436">
                <a:moveTo>
                  <a:pt x="0" y="101109"/>
                </a:moveTo>
                <a:lnTo>
                  <a:pt x="12639" y="101109"/>
                </a:lnTo>
                <a:lnTo>
                  <a:pt x="12639" y="303327"/>
                </a:lnTo>
                <a:lnTo>
                  <a:pt x="0" y="303327"/>
                </a:lnTo>
                <a:lnTo>
                  <a:pt x="0" y="101109"/>
                </a:lnTo>
                <a:close/>
                <a:moveTo>
                  <a:pt x="25277" y="101109"/>
                </a:moveTo>
                <a:lnTo>
                  <a:pt x="50555" y="101109"/>
                </a:lnTo>
                <a:lnTo>
                  <a:pt x="50555" y="303327"/>
                </a:lnTo>
                <a:lnTo>
                  <a:pt x="25277" y="303327"/>
                </a:lnTo>
                <a:lnTo>
                  <a:pt x="25277" y="101109"/>
                </a:lnTo>
                <a:close/>
                <a:moveTo>
                  <a:pt x="63193" y="101109"/>
                </a:moveTo>
                <a:lnTo>
                  <a:pt x="3192146" y="101109"/>
                </a:lnTo>
                <a:lnTo>
                  <a:pt x="3192146" y="0"/>
                </a:lnTo>
                <a:lnTo>
                  <a:pt x="3394364" y="202218"/>
                </a:lnTo>
                <a:lnTo>
                  <a:pt x="3192146" y="404436"/>
                </a:lnTo>
                <a:lnTo>
                  <a:pt x="3192146" y="303327"/>
                </a:lnTo>
                <a:lnTo>
                  <a:pt x="63193" y="303327"/>
                </a:lnTo>
                <a:lnTo>
                  <a:pt x="63193" y="10110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68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3" name="Bent-Up Arrow 62"/>
          <p:cNvSpPr/>
          <p:nvPr/>
        </p:nvSpPr>
        <p:spPr>
          <a:xfrm rot="10800000" flipH="1" flipV="1">
            <a:off x="6561138" y="2986088"/>
            <a:ext cx="549275" cy="1712912"/>
          </a:xfrm>
          <a:prstGeom prst="bentUpArrow">
            <a:avLst>
              <a:gd name="adj1" fmla="val 25000"/>
              <a:gd name="adj2" fmla="val 21151"/>
              <a:gd name="adj3" fmla="val 25000"/>
            </a:avLst>
          </a:prstGeom>
          <a:pattFill prst="pct5">
            <a:fgClr>
              <a:schemeClr val="accent1"/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4042" name="Group 74"/>
          <p:cNvGrpSpPr>
            <a:grpSpLocks/>
          </p:cNvGrpSpPr>
          <p:nvPr/>
        </p:nvGrpSpPr>
        <p:grpSpPr bwMode="auto">
          <a:xfrm>
            <a:off x="1420813" y="2725738"/>
            <a:ext cx="1152525" cy="615950"/>
            <a:chOff x="2600289" y="2665970"/>
            <a:chExt cx="1152578" cy="616541"/>
          </a:xfrm>
        </p:grpSpPr>
        <p:cxnSp>
          <p:nvCxnSpPr>
            <p:cNvPr id="68" name="Straight Connector 67"/>
            <p:cNvCxnSpPr/>
            <p:nvPr/>
          </p:nvCxnSpPr>
          <p:spPr>
            <a:xfrm flipH="1">
              <a:off x="2881289" y="2770846"/>
              <a:ext cx="277826" cy="216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600289" y="2986953"/>
              <a:ext cx="301639" cy="29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030521" y="2665970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709831" y="2917036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333748" y="2917036"/>
              <a:ext cx="255599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>
              <a:off x="3108312" y="3067992"/>
              <a:ext cx="277825" cy="21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492505" y="3045746"/>
              <a:ext cx="260362" cy="23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190866" y="2778790"/>
              <a:ext cx="260362" cy="238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Left Arrow 77"/>
          <p:cNvSpPr/>
          <p:nvPr/>
        </p:nvSpPr>
        <p:spPr>
          <a:xfrm rot="20864225">
            <a:off x="2927350" y="2471738"/>
            <a:ext cx="2266950" cy="261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44" name="Shape 61"/>
          <p:cNvSpPr txBox="1">
            <a:spLocks noChangeArrowheads="1"/>
          </p:cNvSpPr>
          <p:nvPr/>
        </p:nvSpPr>
        <p:spPr bwMode="auto">
          <a:xfrm rot="-799735">
            <a:off x="3124200" y="2381250"/>
            <a:ext cx="37909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RESTCONF</a:t>
            </a:r>
            <a:br>
              <a:rPr lang="en-US" altLang="en-US" sz="1800">
                <a:latin typeface="Arial" charset="0"/>
              </a:rPr>
            </a:br>
            <a:r>
              <a:rPr lang="en-US" altLang="en-US" sz="1800">
                <a:latin typeface="Arial" charset="0"/>
              </a:rPr>
              <a:t>/YANG Data Store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42913" y="1682750"/>
            <a:ext cx="3014662" cy="930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95313" y="1776413"/>
            <a:ext cx="2768600" cy="70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Data-driven </a:t>
            </a:r>
            <a:r>
              <a:rPr lang="en-US"/>
              <a:t>function/transport control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0362" y="804863"/>
            <a:ext cx="132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>
                <a:solidFill>
                  <a:srgbClr val="000000"/>
                </a:solidFill>
              </a:rPr>
              <a:t>TO FINISH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" name="Shape 54"/>
          <p:cNvSpPr/>
          <p:nvPr/>
        </p:nvSpPr>
        <p:spPr>
          <a:xfrm>
            <a:off x="4713288" y="2803525"/>
            <a:ext cx="1812925" cy="143510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Network</a:t>
            </a:r>
          </a:p>
        </p:txBody>
      </p:sp>
      <p:sp>
        <p:nvSpPr>
          <p:cNvPr id="45059" name="Shape 55"/>
          <p:cNvSpPr>
            <a:spLocks noChangeArrowheads="1"/>
          </p:cNvSpPr>
          <p:nvPr/>
        </p:nvSpPr>
        <p:spPr bwMode="auto">
          <a:xfrm>
            <a:off x="3048000" y="3416300"/>
            <a:ext cx="1665288" cy="533400"/>
          </a:xfrm>
          <a:prstGeom prst="rightArrow">
            <a:avLst>
              <a:gd name="adj1" fmla="val 50000"/>
              <a:gd name="adj2" fmla="val 50097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0" name="Shape 56"/>
          <p:cNvSpPr>
            <a:spLocks noChangeArrowheads="1"/>
          </p:cNvSpPr>
          <p:nvPr/>
        </p:nvSpPr>
        <p:spPr bwMode="auto">
          <a:xfrm>
            <a:off x="5284788" y="14271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Bro</a:t>
            </a:r>
          </a:p>
        </p:txBody>
      </p:sp>
      <p:cxnSp>
        <p:nvCxnSpPr>
          <p:cNvPr id="45061" name="Shape 57"/>
          <p:cNvCxnSpPr>
            <a:cxnSpLocks noChangeShapeType="1"/>
          </p:cNvCxnSpPr>
          <p:nvPr/>
        </p:nvCxnSpPr>
        <p:spPr bwMode="auto">
          <a:xfrm rot="10800000">
            <a:off x="5614988" y="2063750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2" name="Shape 58"/>
          <p:cNvSpPr>
            <a:spLocks noChangeArrowheads="1"/>
          </p:cNvSpPr>
          <p:nvPr/>
        </p:nvSpPr>
        <p:spPr bwMode="auto">
          <a:xfrm>
            <a:off x="3001963" y="18208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SDN Controller</a:t>
            </a:r>
          </a:p>
        </p:txBody>
      </p:sp>
      <p:cxnSp>
        <p:nvCxnSpPr>
          <p:cNvPr id="45063" name="Shape 59"/>
          <p:cNvCxnSpPr>
            <a:cxnSpLocks noChangeShapeType="1"/>
          </p:cNvCxnSpPr>
          <p:nvPr/>
        </p:nvCxnSpPr>
        <p:spPr bwMode="auto">
          <a:xfrm flipH="1">
            <a:off x="3660775" y="1744663"/>
            <a:ext cx="1624013" cy="395287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4" name="Shape 60"/>
          <p:cNvCxnSpPr>
            <a:cxnSpLocks noChangeShapeType="1"/>
          </p:cNvCxnSpPr>
          <p:nvPr/>
        </p:nvCxnSpPr>
        <p:spPr bwMode="auto">
          <a:xfrm>
            <a:off x="3660775" y="2139950"/>
            <a:ext cx="1346200" cy="1081088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5" name="Shape 61"/>
          <p:cNvSpPr txBox="1">
            <a:spLocks noChangeArrowheads="1"/>
          </p:cNvSpPr>
          <p:nvPr/>
        </p:nvSpPr>
        <p:spPr bwMode="auto">
          <a:xfrm>
            <a:off x="5719763" y="2398713"/>
            <a:ext cx="9112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6" name="Shape 62"/>
          <p:cNvSpPr txBox="1">
            <a:spLocks noChangeArrowheads="1"/>
          </p:cNvSpPr>
          <p:nvPr/>
        </p:nvSpPr>
        <p:spPr bwMode="auto">
          <a:xfrm>
            <a:off x="3001963" y="2574925"/>
            <a:ext cx="16637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Control on data and tapped data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7" name="Shape 63"/>
          <p:cNvSpPr>
            <a:spLocks noChangeArrowheads="1"/>
          </p:cNvSpPr>
          <p:nvPr/>
        </p:nvSpPr>
        <p:spPr bwMode="auto">
          <a:xfrm>
            <a:off x="6526213" y="3133725"/>
            <a:ext cx="1381125" cy="533400"/>
          </a:xfrm>
          <a:prstGeom prst="rightArrow">
            <a:avLst>
              <a:gd name="adj1" fmla="val 50000"/>
              <a:gd name="adj2" fmla="val 50060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8" name="Shape 64"/>
          <p:cNvSpPr>
            <a:spLocks noChangeArrowheads="1"/>
          </p:cNvSpPr>
          <p:nvPr/>
        </p:nvSpPr>
        <p:spPr bwMode="auto">
          <a:xfrm>
            <a:off x="6526213" y="1216025"/>
            <a:ext cx="2865437" cy="993775"/>
          </a:xfrm>
          <a:prstGeom prst="wedgeRectCallout">
            <a:avLst>
              <a:gd name="adj1" fmla="val -70449"/>
              <a:gd name="adj2" fmla="val 66296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Tapped data controlled using SDN flow programming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Highly selective control to avoid Bro becoming a bottleneck</a:t>
            </a:r>
          </a:p>
        </p:txBody>
      </p:sp>
      <p:sp>
        <p:nvSpPr>
          <p:cNvPr id="15" name="Shape 65"/>
          <p:cNvSpPr txBox="1"/>
          <p:nvPr/>
        </p:nvSpPr>
        <p:spPr>
          <a:xfrm>
            <a:off x="1131888" y="4232275"/>
            <a:ext cx="8067675" cy="1585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>
              <a:spcBef>
                <a:spcPts val="0"/>
              </a:spcBef>
              <a:defRPr/>
            </a:pPr>
            <a:r>
              <a:rPr lang="en"/>
              <a:t>Flexible, generic mechanisms to program the complete system</a:t>
            </a:r>
            <a:br>
              <a:rPr lang="en"/>
            </a:br>
            <a:r>
              <a:rPr lang="en"/>
              <a:t>Three control points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What </a:t>
            </a:r>
            <a:r>
              <a:rPr lang="en"/>
              <a:t>to tap and how to control it ? </a:t>
            </a:r>
            <a:r>
              <a:rPr lang="en" b="1" i="1">
                <a:solidFill>
                  <a:srgbClr val="351C75"/>
                </a:solidFill>
              </a:rPr>
              <a:t>SDN programming model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How</a:t>
            </a:r>
            <a:r>
              <a:rPr lang="en"/>
              <a:t> to notify from Middlebox to the SDN controller? (RESTCONF to modify SDN data store)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adaptively control the tapping and the original data?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program the Middlebox to achieve flexible programing (Bro’s programming model)</a:t>
            </a:r>
          </a:p>
        </p:txBody>
      </p:sp>
      <p:sp>
        <p:nvSpPr>
          <p:cNvPr id="45070" name="Shape 66"/>
          <p:cNvSpPr>
            <a:spLocks noChangeArrowheads="1"/>
          </p:cNvSpPr>
          <p:nvPr/>
        </p:nvSpPr>
        <p:spPr bwMode="auto">
          <a:xfrm>
            <a:off x="2141538" y="955675"/>
            <a:ext cx="2865437" cy="636588"/>
          </a:xfrm>
          <a:prstGeom prst="wedgeRectCallout">
            <a:avLst>
              <a:gd name="adj1" fmla="val 31949"/>
              <a:gd name="adj2" fmla="val 99231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State updates (RESTCONF/YANG data store  as standard interface)</a:t>
            </a:r>
          </a:p>
        </p:txBody>
      </p:sp>
      <p:sp>
        <p:nvSpPr>
          <p:cNvPr id="17" name="Shape 67"/>
          <p:cNvSpPr/>
          <p:nvPr/>
        </p:nvSpPr>
        <p:spPr>
          <a:xfrm>
            <a:off x="757238" y="2295525"/>
            <a:ext cx="2035175" cy="1754188"/>
          </a:xfrm>
          <a:prstGeom prst="wedgeRectCallout">
            <a:avLst>
              <a:gd name="adj1" fmla="val 54691"/>
              <a:gd name="adj2" fmla="val -763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FAST (programming approach) to make controller program state transition oblivious </a:t>
            </a:r>
          </a:p>
          <a:p>
            <a:pPr marL="457200" indent="-228600">
              <a:spcBef>
                <a:spcPts val="0"/>
              </a:spcBef>
              <a:buFontTx/>
              <a:buChar char="-"/>
              <a:defRPr/>
            </a:pPr>
            <a:r>
              <a:rPr lang="en"/>
              <a:t>Incremental vs lambda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722313"/>
            <a:ext cx="57832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  <p:sp>
        <p:nvSpPr>
          <p:cNvPr id="46083" name="Subtitle 2"/>
          <p:cNvSpPr txBox="1">
            <a:spLocks/>
          </p:cNvSpPr>
          <p:nvPr/>
        </p:nvSpPr>
        <p:spPr bwMode="auto">
          <a:xfrm>
            <a:off x="58738" y="920750"/>
            <a:ext cx="5846762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912813" indent="-227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Flexible, stateful firewall programmed using Bro</a:t>
            </a:r>
          </a:p>
          <a:p>
            <a:pPr lvl="1" eaLnBrk="1" hangingPunct="1"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Up to Layer 7 detection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Generic FW state update to SDN controller using RESTCONF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SDN control programming using Maple programming, executed in FAST function store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FF0000"/>
                </a:solidFill>
              </a:rPr>
              <a:t>Achievements</a:t>
            </a:r>
            <a:r>
              <a:rPr lang="en-US" altLang="en-US" sz="2400">
                <a:solidFill>
                  <a:srgbClr val="000000"/>
                </a:solidFill>
              </a:rPr>
              <a:t>: only 10s of lines code, for a fully adaptive, highly extensive ScienceDMZ</a:t>
            </a:r>
          </a:p>
          <a:p>
            <a:pPr eaLnBrk="1" hangingPunct="1">
              <a:buFontTx/>
              <a:buChar char="-"/>
            </a:pPr>
            <a:endParaRPr lang="en-US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2613025"/>
            <a:ext cx="692785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Subtitle 2"/>
          <p:cNvSpPr txBox="1">
            <a:spLocks/>
          </p:cNvSpPr>
          <p:nvPr/>
        </p:nvSpPr>
        <p:spPr bwMode="auto">
          <a:xfrm>
            <a:off x="393700" y="147638"/>
            <a:ext cx="1008697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Caltech-StarLight (among two booths)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SCinet has provided DCI inter-booth connection with a total of 8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RoCE based data transfers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A proof of concept to demonstrate the current system capability and 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0"/>
            <a:ext cx="896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ubtitle 2"/>
          <p:cNvSpPr txBox="1">
            <a:spLocks/>
          </p:cNvSpPr>
          <p:nvPr/>
        </p:nvSpPr>
        <p:spPr bwMode="auto">
          <a:xfrm>
            <a:off x="520700" y="147638"/>
            <a:ext cx="11085513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 - Caltech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Cisco has provided DCI inter-booth connection with a total of 10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Transfer Application: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FDT: TCP/IP based application for data transfers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463925"/>
            <a:ext cx="8081963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585788" y="24765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u="sng"/>
              <a:t>Traffic monitoring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720725" y="1490663"/>
            <a:ext cx="10515600" cy="4351337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OpenFlow STATS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 smtClean="0"/>
              <a:t>sFLOW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inmon</a:t>
            </a:r>
            <a:r>
              <a:rPr lang="en-US" altLang="en-US" dirty="0" smtClean="0"/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 smtClean="0"/>
              <a:t>Maddash</a:t>
            </a:r>
            <a:endParaRPr lang="en-US" alt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317500" y="149225"/>
            <a:ext cx="10515600" cy="688975"/>
          </a:xfrm>
        </p:spPr>
        <p:txBody>
          <a:bodyPr/>
          <a:lstStyle/>
          <a:p>
            <a:pPr eaLnBrk="1" hangingPunct="1"/>
            <a:r>
              <a:rPr lang="en-US" altLang="en-US" sz="2800" b="1" u="sng"/>
              <a:t>FASTMapleNet: Easy-to-Program SDN Network for Scientists and Beyond</a:t>
            </a:r>
            <a:endParaRPr lang="en-US" altLang="en-US" sz="2800" b="1" i="1" u="sng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515600" cy="559593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/>
              <a:t>Powerful state of the art, generic tools to substantially simplify SDN programming</a:t>
            </a:r>
          </a:p>
          <a:p>
            <a:pPr lvl="1" eaLnBrk="1" hangingPunct="1"/>
            <a:r>
              <a:rPr lang="en-US" altLang="en-US"/>
              <a:t>FAST function store</a:t>
            </a:r>
          </a:p>
          <a:p>
            <a:pPr lvl="2" eaLnBrk="1" hangingPunct="1"/>
            <a:r>
              <a:rPr lang="en-US" altLang="en-US"/>
              <a:t>Automatic track execution dependency.</a:t>
            </a:r>
          </a:p>
          <a:p>
            <a:pPr lvl="2" eaLnBrk="1" hangingPunct="1"/>
            <a:r>
              <a:rPr lang="en-US" altLang="en-US"/>
              <a:t>Automatic cleanup, re-execute, schedule network services (intent ++)</a:t>
            </a:r>
          </a:p>
          <a:p>
            <a:pPr lvl="2" eaLnBrk="1" hangingPunct="1"/>
            <a:r>
              <a:rPr lang="en-US" altLang="en-US"/>
              <a:t>Host generic network functions</a:t>
            </a:r>
          </a:p>
          <a:p>
            <a:pPr lvl="2" eaLnBrk="1" hangingPunct="1"/>
            <a:endParaRPr lang="en-US" altLang="en-US"/>
          </a:p>
          <a:p>
            <a:pPr lvl="1" eaLnBrk="1" hangingPunct="1"/>
            <a:r>
              <a:rPr lang="en-US" altLang="en-US"/>
              <a:t>Maple programming as "omnipresence" programming</a:t>
            </a:r>
          </a:p>
          <a:p>
            <a:pPr lvl="2" eaLnBrk="1" hangingPunct="1"/>
            <a:r>
              <a:rPr lang="en-US" altLang="en-US"/>
              <a:t>Programmer sees (logically) each and every packet</a:t>
            </a:r>
          </a:p>
          <a:p>
            <a:pPr lvl="2" eaLnBrk="1" hangingPunct="1"/>
            <a:r>
              <a:rPr lang="en-US" altLang="en-US"/>
              <a:t>High-level, completely south-bound agnostic</a:t>
            </a:r>
          </a:p>
          <a:p>
            <a:pPr lvl="2" eaLnBrk="1" hangingPunct="1"/>
            <a:r>
              <a:rPr lang="en-US" altLang="en-US"/>
              <a:t>Integrated access control supporting per-user or role based programming</a:t>
            </a:r>
          </a:p>
          <a:p>
            <a:pPr lvl="1" eaLnBrk="1" hangingPunct="1"/>
            <a:r>
              <a:rPr lang="en-US" altLang="en-US"/>
              <a:t>Web based IDE</a:t>
            </a:r>
          </a:p>
          <a:p>
            <a:pPr lvl="2" eaLnBrk="1" hangingPunct="1"/>
            <a:r>
              <a:rPr lang="en-US" altLang="en-US"/>
              <a:t>Simplest approach to achieve a science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922338"/>
            <a:ext cx="10552113" cy="593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7"/>
          <p:cNvSpPr>
            <a:spLocks noChangeArrowheads="1"/>
          </p:cNvSpPr>
          <p:nvPr/>
        </p:nvSpPr>
        <p:spPr bwMode="auto">
          <a:xfrm>
            <a:off x="2824163" y="207963"/>
            <a:ext cx="6524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WAN and Inter-booth Connections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074738"/>
            <a:ext cx="9780588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ubtitle 2"/>
          <p:cNvSpPr txBox="1">
            <a:spLocks/>
          </p:cNvSpPr>
          <p:nvPr/>
        </p:nvSpPr>
        <p:spPr bwMode="auto">
          <a:xfrm>
            <a:off x="12700" y="147638"/>
            <a:ext cx="4614863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PRP WAN Connections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Los Angeles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 at 818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Shared among CENIC connected sites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 x 100GE (600-&gt;818)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Dedicated for Caltech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Sunnyvale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Shared among (UCSC, CENIC perfSONAR)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Other campuses …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Layer2 Infrastructure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	6 Vlans</a:t>
            </a:r>
          </a:p>
        </p:txBody>
      </p:sp>
      <p:pic>
        <p:nvPicPr>
          <p:cNvPr id="307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527050"/>
            <a:ext cx="7939087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600" u="sng">
                <a:solidFill>
                  <a:srgbClr val="000000"/>
                </a:solidFill>
              </a:rPr>
              <a:t>Booth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All the connections to booths are through the OTN Metro DCI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1Tbps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Caltech           Caltech</a:t>
            </a:r>
            <a:endParaRPr lang="en-US" altLang="en-US" sz="2200">
              <a:solidFill>
                <a:srgbClr val="000000"/>
              </a:solidFill>
              <a:sym typeface="Wingdings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  <a:sym typeface="Wingdings" charset="2"/>
              </a:rPr>
              <a:t>Caltech</a:t>
            </a:r>
            <a:r>
              <a:rPr lang="en-US" altLang="en-US" sz="2200">
                <a:solidFill>
                  <a:srgbClr val="000000"/>
                </a:solidFill>
              </a:rPr>
              <a:t>           StarLight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SCinet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100GE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UMich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Vanderbilt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SDSC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Dell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2CRSi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Ethernet Alliance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200">
                <a:solidFill>
                  <a:srgbClr val="000000"/>
                </a:solidFill>
              </a:rPr>
              <a:t>Connections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5 x WAN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7 x Dark Fiber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 x 1Tbps</a:t>
            </a:r>
            <a:endParaRPr lang="en-US" altLang="en-US" sz="2200" u="sng">
              <a:solidFill>
                <a:srgbClr val="000000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1814513" y="164623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1814513" y="199548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42863"/>
            <a:ext cx="695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Connection to Brazil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100G dedicated connection to FIU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connects to ANSP and UNESP at 100G from Miami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100G Demonstration Plans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Caltech-FIU Network to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Caltech-UNESP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Network –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to Compute Canada 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    via StarLight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3277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485775"/>
            <a:ext cx="8836025" cy="597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2232025" y="2081213"/>
            <a:ext cx="6958013" cy="15621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en-US" sz="4400"/>
              <a:t>List of Demonstrations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57200" y="360363"/>
            <a:ext cx="8216900" cy="59404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SDN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Infrastructure at SC fully programmable using the SDN controller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Flow </a:t>
            </a:r>
            <a:r>
              <a:rPr lang="en-US" dirty="0">
                <a:solidFill>
                  <a:prstClr val="black"/>
                </a:solidFill>
              </a:rPr>
              <a:t>installation using</a:t>
            </a:r>
            <a:r>
              <a:rPr lang="en-US" dirty="0" smtClean="0">
                <a:solidFill>
                  <a:prstClr val="black"/>
                </a:solidFill>
              </a:rPr>
              <a:t>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Operator view (full control on infrastructure)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Science applications (done by the ALTO engine)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Science DMZ Flow programming using BRO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Rapid application development for Networkers / Scientist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Physics Applications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Virtual </a:t>
            </a:r>
            <a:r>
              <a:rPr lang="en-US" dirty="0">
                <a:solidFill>
                  <a:prstClr val="black"/>
                </a:solidFill>
              </a:rPr>
              <a:t>Reality for CMS detector/beams View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Machine Learning for CMS data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 smtClean="0">
                <a:solidFill>
                  <a:srgbClr val="002060"/>
                </a:solidFill>
              </a:rPr>
              <a:t>DTN Throughput</a:t>
            </a:r>
            <a:endParaRPr lang="en-US" u="sng" dirty="0">
              <a:solidFill>
                <a:srgbClr val="002060"/>
              </a:solidFill>
            </a:endParaRP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Disk to Disk  (DTN to DTN)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Network to Network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NVME over Fabric among </a:t>
            </a:r>
            <a:r>
              <a:rPr lang="en-US" u="sng" dirty="0" smtClean="0">
                <a:solidFill>
                  <a:srgbClr val="002060"/>
                </a:solidFill>
              </a:rPr>
              <a:t>DTNs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Single Server 200Gbps file transfers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1 Tera bps demos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RDMA (RoCE) among a pair of server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TCP/IP based among 4 </a:t>
            </a:r>
            <a:r>
              <a:rPr lang="en-US" dirty="0" smtClean="0">
                <a:solidFill>
                  <a:prstClr val="black"/>
                </a:solidFill>
              </a:rPr>
              <a:t>systems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3752863" y="3503737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665779" y="3575979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38779" y="905156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54661" y="979379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7682" y="1059537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" name="Can 4"/>
          <p:cNvSpPr/>
          <p:nvPr/>
        </p:nvSpPr>
        <p:spPr>
          <a:xfrm>
            <a:off x="4278313" y="2354263"/>
            <a:ext cx="292100" cy="449262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4217988" y="2405063"/>
            <a:ext cx="290512" cy="45085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156075" y="2457450"/>
            <a:ext cx="290513" cy="44926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/>
              <a:t>DB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78695" y="365515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02125" y="1951038"/>
            <a:ext cx="0" cy="4476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302125" y="2906713"/>
            <a:ext cx="1588" cy="555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557682" y="537664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Monalisa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14813" y="4473575"/>
            <a:ext cx="22225" cy="9032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16550" y="1379538"/>
            <a:ext cx="1084263" cy="254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724436" y="833401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40318" y="907624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43339" y="987782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Scheduler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758106" y="2337952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673988" y="2412175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577009" y="2492333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Transfer Execution Nodes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999038" y="1955800"/>
            <a:ext cx="577850" cy="99377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loud 56"/>
          <p:cNvSpPr/>
          <p:nvPr/>
        </p:nvSpPr>
        <p:spPr>
          <a:xfrm>
            <a:off x="9836150" y="2211388"/>
            <a:ext cx="2128838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8" name="Cloud 57"/>
          <p:cNvSpPr/>
          <p:nvPr/>
        </p:nvSpPr>
        <p:spPr>
          <a:xfrm>
            <a:off x="9694863" y="5319713"/>
            <a:ext cx="2411412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0" name="Cloud 69"/>
          <p:cNvSpPr/>
          <p:nvPr/>
        </p:nvSpPr>
        <p:spPr>
          <a:xfrm>
            <a:off x="6229350" y="5335588"/>
            <a:ext cx="2130425" cy="1457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6" name="Rounded Rectangle 75"/>
          <p:cNvSpPr/>
          <p:nvPr/>
        </p:nvSpPr>
        <p:spPr>
          <a:xfrm>
            <a:off x="6860380" y="5564876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cxnSp>
        <p:nvCxnSpPr>
          <p:cNvPr id="60" name="Elbow Connector 59"/>
          <p:cNvCxnSpPr>
            <a:endCxn id="58" idx="2"/>
          </p:cNvCxnSpPr>
          <p:nvPr/>
        </p:nvCxnSpPr>
        <p:spPr>
          <a:xfrm>
            <a:off x="7910513" y="5772150"/>
            <a:ext cx="1792287" cy="2762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10379705" y="5562408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sp>
        <p:nvSpPr>
          <p:cNvPr id="81" name="Rounded Rectangle 80"/>
          <p:cNvSpPr/>
          <p:nvPr/>
        </p:nvSpPr>
        <p:spPr>
          <a:xfrm>
            <a:off x="10389245" y="2449834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pic>
        <p:nvPicPr>
          <p:cNvPr id="35901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2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3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8432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Elbow Connector 85"/>
          <p:cNvCxnSpPr/>
          <p:nvPr/>
        </p:nvCxnSpPr>
        <p:spPr>
          <a:xfrm rot="5400000">
            <a:off x="9526588" y="4175125"/>
            <a:ext cx="2765425" cy="95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 flipV="1">
            <a:off x="7378700" y="2600325"/>
            <a:ext cx="3003550" cy="2941638"/>
          </a:xfrm>
          <a:prstGeom prst="bentConnector2">
            <a:avLst/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769100" y="3370263"/>
            <a:ext cx="4106863" cy="7223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769100" y="3367088"/>
            <a:ext cx="1976438" cy="24034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769100" y="3365500"/>
            <a:ext cx="569913" cy="3921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512507" y="5862262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5" name="Rounded Rectangle 104"/>
          <p:cNvSpPr/>
          <p:nvPr/>
        </p:nvSpPr>
        <p:spPr>
          <a:xfrm>
            <a:off x="10055435" y="5850179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6" name="Rounded Rectangle 105"/>
          <p:cNvSpPr/>
          <p:nvPr/>
        </p:nvSpPr>
        <p:spPr>
          <a:xfrm>
            <a:off x="10022540" y="2736043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4894263" y="5910263"/>
            <a:ext cx="1617662" cy="125412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894263" y="4364038"/>
            <a:ext cx="2471737" cy="105092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80998" y="1126445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Phedex</a:t>
            </a:r>
            <a:endParaRPr lang="en-GB" dirty="0"/>
          </a:p>
        </p:txBody>
      </p:sp>
      <p:sp>
        <p:nvSpPr>
          <p:cNvPr id="66" name="Rounded Rectangle 65"/>
          <p:cNvSpPr/>
          <p:nvPr/>
        </p:nvSpPr>
        <p:spPr>
          <a:xfrm>
            <a:off x="380999" y="249585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ASO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80998" y="397109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Batch</a:t>
            </a:r>
          </a:p>
        </p:txBody>
      </p:sp>
      <p:cxnSp>
        <p:nvCxnSpPr>
          <p:cNvPr id="34" name="Elbow Connector 33"/>
          <p:cNvCxnSpPr/>
          <p:nvPr/>
        </p:nvCxnSpPr>
        <p:spPr>
          <a:xfrm flipV="1">
            <a:off x="1587500" y="1497013"/>
            <a:ext cx="1970088" cy="2833687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587500" y="1497013"/>
            <a:ext cx="1970088" cy="1358900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587500" y="1485900"/>
            <a:ext cx="1970088" cy="11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8256905" y="2686172"/>
            <a:ext cx="1280956" cy="824335"/>
          </a:xfrm>
          <a:prstGeom prst="roundRect">
            <a:avLst/>
          </a:prstGeom>
          <a:solidFill>
            <a:srgbClr val="FFE699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ALTO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7758113" y="1811338"/>
            <a:ext cx="1139825" cy="8747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36" name="Rectangle 47"/>
          <p:cNvSpPr>
            <a:spLocks noChangeArrowheads="1"/>
          </p:cNvSpPr>
          <p:nvPr/>
        </p:nvSpPr>
        <p:spPr bwMode="auto">
          <a:xfrm>
            <a:off x="2786063" y="65088"/>
            <a:ext cx="7218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1044</Words>
  <Application>Microsoft Macintosh PowerPoint</Application>
  <PresentationFormat>Widescreen</PresentationFormat>
  <Paragraphs>256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Calibri Light</vt:lpstr>
      <vt:lpstr>Consolas</vt:lpstr>
      <vt:lpstr>Menlo Bold</vt:lpstr>
      <vt:lpstr>Menlo Regular</vt:lpstr>
      <vt:lpstr>ＭＳ Ｐゴシック</vt:lpstr>
      <vt:lpstr>Wingdings</vt:lpstr>
      <vt:lpstr>Arial</vt:lpstr>
      <vt:lpstr>Office Theme</vt:lpstr>
      <vt:lpstr>1_Office Theme</vt:lpstr>
      <vt:lpstr>Supercomputing 2016 Network Architecture and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Tools</vt:lpstr>
      <vt:lpstr>High-level SDN Programming Abstraction: Function Store (Details; skip)</vt:lpstr>
      <vt:lpstr>High-level SDN Programming Abstraction: Maple Programming (Details; Skip)</vt:lpstr>
      <vt:lpstr>Example Maple Program</vt:lpstr>
      <vt:lpstr>IDE Features (Details, with a screenshot, use callout to label key components/features; Skip)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monitoring</vt:lpstr>
      <vt:lpstr>PowerPoint Presentation</vt:lpstr>
      <vt:lpstr>FASTMapleNet: Easy-to-Program SDN Network for Scientists and Beyond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Caltech SC16 Planning</dc:title>
  <dc:creator>Azher Mughal</dc:creator>
  <cp:lastModifiedBy>Richard Yang</cp:lastModifiedBy>
  <cp:revision>65</cp:revision>
  <dcterms:created xsi:type="dcterms:W3CDTF">2016-05-19T22:48:31Z</dcterms:created>
  <dcterms:modified xsi:type="dcterms:W3CDTF">2016-11-03T21:48:45Z</dcterms:modified>
</cp:coreProperties>
</file>